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4" r:id="rId2"/>
    <p:sldId id="299" r:id="rId3"/>
    <p:sldId id="403" r:id="rId4"/>
    <p:sldId id="401" r:id="rId5"/>
    <p:sldId id="402" r:id="rId6"/>
    <p:sldId id="408" r:id="rId7"/>
    <p:sldId id="404" r:id="rId8"/>
    <p:sldId id="410" r:id="rId9"/>
    <p:sldId id="398" r:id="rId10"/>
    <p:sldId id="405" r:id="rId11"/>
    <p:sldId id="406" r:id="rId12"/>
    <p:sldId id="409" r:id="rId13"/>
    <p:sldId id="322" r:id="rId14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7" autoAdjust="0"/>
    <p:restoredTop sz="97459" autoAdjust="0"/>
  </p:normalViewPr>
  <p:slideViewPr>
    <p:cSldViewPr>
      <p:cViewPr varScale="1">
        <p:scale>
          <a:sx n="123" d="100"/>
          <a:sy n="123" d="100"/>
        </p:scale>
        <p:origin x="-324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94" y="-84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D1038-0D35-46B6-8FDE-5083E01EB316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6D346-CEFF-42B0-9EA0-BF6A6CEE77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85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3FCB9-5335-49EC-971E-E73A7FAEF396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F165D-A73A-4748-9C77-5243706A7D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63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4067944" y="3651871"/>
            <a:ext cx="3168352" cy="648072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323528" y="1203598"/>
            <a:ext cx="4248472" cy="3528740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067944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04326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6440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4104456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4104456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563688"/>
            <a:ext cx="8497888" cy="309562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203598"/>
            <a:ext cx="8497888" cy="345571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  <p:sp>
        <p:nvSpPr>
          <p:cNvPr id="5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3291830"/>
            <a:ext cx="8497888" cy="1367483"/>
          </a:xfrm>
        </p:spPr>
        <p:txBody>
          <a:bodyPr>
            <a:normAutofit/>
          </a:bodyPr>
          <a:lstStyle>
            <a:lvl1pPr algn="ctr">
              <a:buNone/>
              <a:defRPr sz="16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7" name="Содержимое 7"/>
          <p:cNvSpPr>
            <a:spLocks noGrp="1"/>
          </p:cNvSpPr>
          <p:nvPr>
            <p:ph sz="quarter" idx="12" hasCustomPrompt="1"/>
          </p:nvPr>
        </p:nvSpPr>
        <p:spPr>
          <a:xfrm>
            <a:off x="323528" y="1275606"/>
            <a:ext cx="8497888" cy="1656184"/>
          </a:xfrm>
        </p:spPr>
        <p:txBody>
          <a:bodyPr>
            <a:normAutofit/>
          </a:bodyPr>
          <a:lstStyle>
            <a:lvl1pPr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1043608" y="2643758"/>
            <a:ext cx="7056784" cy="792088"/>
          </a:xfrm>
        </p:spPr>
        <p:txBody>
          <a:bodyPr>
            <a:noAutofit/>
          </a:bodyPr>
          <a:lstStyle>
            <a:lvl1pPr marL="0" algn="ct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3678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УКАЖИТЕ НАЗВАНИЕ РАЗДЕЛА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987574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08" y="1779662"/>
            <a:ext cx="3168352" cy="792088"/>
          </a:xfrm>
        </p:spPr>
        <p:txBody>
          <a:bodyPr>
            <a:normAutofit/>
          </a:bodyPr>
          <a:lstStyle>
            <a:lvl1pPr marL="0" algn="ctr">
              <a:buNone/>
              <a:defRPr sz="1600" b="0" i="0" u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и контакты не более 3-х строк в этом месте.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19622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4427984" y="120359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76056" y="131170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9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4427984" y="228371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76056" y="239182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4427984" y="336383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5076056" y="347194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427538" y="1203325"/>
            <a:ext cx="4321175" cy="3529013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299525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9952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10436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1х1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1203598"/>
            <a:ext cx="381642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860032" y="1779662"/>
            <a:ext cx="3816425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9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323528" y="156343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971600" y="167155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3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323528" y="264355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71600" y="275167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323528" y="372367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971600" y="383179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E0D7D-EC8D-4268-AF7C-2DF49FB31B6A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00EF-BEE7-4D3A-A32E-D3F8C7F65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2" r:id="rId6"/>
    <p:sldLayoutId id="2147483663" r:id="rId7"/>
    <p:sldLayoutId id="2147483664" r:id="rId8"/>
    <p:sldLayoutId id="2147483655" r:id="rId9"/>
    <p:sldLayoutId id="2147483656" r:id="rId10"/>
    <p:sldLayoutId id="2147483665" r:id="rId11"/>
    <p:sldLayoutId id="2147483666" r:id="rId12"/>
    <p:sldLayoutId id="2147483667" r:id="rId13"/>
    <p:sldLayoutId id="2147483658" r:id="rId14"/>
    <p:sldLayoutId id="2147483670" r:id="rId15"/>
    <p:sldLayoutId id="2147483659" r:id="rId16"/>
    <p:sldLayoutId id="2147483660" r:id="rId17"/>
    <p:sldLayoutId id="2147483669" r:id="rId18"/>
    <p:sldLayoutId id="2147483661" r:id="rId19"/>
    <p:sldLayoutId id="214748366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11" Type="http://schemas.openxmlformats.org/officeDocument/2006/relationships/image" Target="../media/image21.png"/><Relationship Id="rId5" Type="http://schemas.openxmlformats.org/officeDocument/2006/relationships/image" Target="../media/image35.png"/><Relationship Id="rId10" Type="http://schemas.openxmlformats.org/officeDocument/2006/relationships/image" Target="../media/image29.sv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11" Type="http://schemas.openxmlformats.org/officeDocument/2006/relationships/image" Target="../media/image21.png"/><Relationship Id="rId5" Type="http://schemas.openxmlformats.org/officeDocument/2006/relationships/image" Target="../media/image35.png"/><Relationship Id="rId10" Type="http://schemas.openxmlformats.org/officeDocument/2006/relationships/image" Target="../media/image29.sv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ru-RU" sz="2000" dirty="0" smtClean="0">
                <a:latin typeface="+mn-lt"/>
              </a:rPr>
              <a:t>Студенческое научное общество Читинского института БГУ</a:t>
            </a:r>
          </a:p>
          <a:p>
            <a:pPr algn="ctr"/>
            <a:r>
              <a:rPr lang="en-US" sz="2000" spc="320" dirty="0">
                <a:solidFill>
                  <a:srgbClr val="F8FBFD"/>
                </a:solidFill>
                <a:latin typeface="+mn-lt"/>
              </a:rPr>
              <a:t>"SCEINTIA EST POTENTIA"</a:t>
            </a:r>
          </a:p>
          <a:p>
            <a:pPr algn="ctr"/>
            <a:endParaRPr lang="ru-RU" sz="2000" dirty="0">
              <a:latin typeface="+mn-lt"/>
            </a:endParaRPr>
          </a:p>
        </p:txBody>
      </p:sp>
      <p:sp>
        <p:nvSpPr>
          <p:cNvPr id="6" name="Freeform 15"/>
          <p:cNvSpPr/>
          <p:nvPr/>
        </p:nvSpPr>
        <p:spPr>
          <a:xfrm>
            <a:off x="5940152" y="3723878"/>
            <a:ext cx="1390585" cy="1318577"/>
          </a:xfrm>
          <a:custGeom>
            <a:avLst/>
            <a:gdLst/>
            <a:ahLst/>
            <a:cxnLst/>
            <a:rect l="l" t="t" r="r" b="b"/>
            <a:pathLst>
              <a:path w="2470705" h="2470705">
                <a:moveTo>
                  <a:pt x="0" y="0"/>
                </a:moveTo>
                <a:lnTo>
                  <a:pt x="2470705" y="0"/>
                </a:lnTo>
                <a:lnTo>
                  <a:pt x="2470705" y="2470705"/>
                </a:lnTo>
                <a:lnTo>
                  <a:pt x="0" y="24707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2930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347864" y="195486"/>
            <a:ext cx="5400600" cy="720080"/>
          </a:xfrm>
        </p:spPr>
        <p:txBody>
          <a:bodyPr/>
          <a:lstStyle/>
          <a:p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Тематика открытых лекций </a:t>
            </a:r>
            <a:endParaRPr lang="ru-RU" sz="2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4" name="Group 6"/>
          <p:cNvGrpSpPr/>
          <p:nvPr/>
        </p:nvGrpSpPr>
        <p:grpSpPr>
          <a:xfrm>
            <a:off x="181693" y="1305002"/>
            <a:ext cx="2376264" cy="3295927"/>
            <a:chOff x="0" y="0"/>
            <a:chExt cx="6609559" cy="8919990"/>
          </a:xfrm>
        </p:grpSpPr>
        <p:sp>
          <p:nvSpPr>
            <p:cNvPr id="5" name="Freeform 7"/>
            <p:cNvSpPr/>
            <p:nvPr/>
          </p:nvSpPr>
          <p:spPr>
            <a:xfrm>
              <a:off x="0" y="0"/>
              <a:ext cx="6609588" cy="8919972"/>
            </a:xfrm>
            <a:custGeom>
              <a:avLst/>
              <a:gdLst/>
              <a:ahLst/>
              <a:cxnLst/>
              <a:rect l="l" t="t" r="r" b="b"/>
              <a:pathLst>
                <a:path w="6609588" h="8919972">
                  <a:moveTo>
                    <a:pt x="6609588" y="8260207"/>
                  </a:moveTo>
                  <a:cubicBezTo>
                    <a:pt x="6609588" y="8626221"/>
                    <a:pt x="6313551" y="8919972"/>
                    <a:pt x="5949823" y="8919972"/>
                  </a:cubicBezTo>
                  <a:lnTo>
                    <a:pt x="659765" y="8919972"/>
                  </a:lnTo>
                  <a:cubicBezTo>
                    <a:pt x="293751" y="8919972"/>
                    <a:pt x="0" y="8623935"/>
                    <a:pt x="0" y="8260207"/>
                  </a:cubicBezTo>
                  <a:lnTo>
                    <a:pt x="0" y="659765"/>
                  </a:lnTo>
                  <a:cubicBezTo>
                    <a:pt x="0" y="293751"/>
                    <a:pt x="296037" y="0"/>
                    <a:pt x="659765" y="0"/>
                  </a:cubicBezTo>
                  <a:lnTo>
                    <a:pt x="5947410" y="0"/>
                  </a:lnTo>
                  <a:cubicBezTo>
                    <a:pt x="6313424" y="0"/>
                    <a:pt x="6607175" y="296037"/>
                    <a:pt x="6607175" y="659765"/>
                  </a:cubicBezTo>
                  <a:lnTo>
                    <a:pt x="6609461" y="8260207"/>
                  </a:lnTo>
                  <a:close/>
                </a:path>
              </a:pathLst>
            </a:custGeom>
            <a:blipFill>
              <a:blip r:embed="rId2"/>
              <a:stretch>
                <a:fillRect l="-1545" r="-1545"/>
              </a:stretch>
            </a:blipFill>
          </p:spPr>
        </p:sp>
      </p:grpSp>
      <p:grpSp>
        <p:nvGrpSpPr>
          <p:cNvPr id="6" name="Group 9"/>
          <p:cNvGrpSpPr/>
          <p:nvPr/>
        </p:nvGrpSpPr>
        <p:grpSpPr>
          <a:xfrm>
            <a:off x="2808899" y="1288196"/>
            <a:ext cx="2448272" cy="3384376"/>
            <a:chOff x="0" y="0"/>
            <a:chExt cx="6609559" cy="8919990"/>
          </a:xfrm>
        </p:grpSpPr>
        <p:sp>
          <p:nvSpPr>
            <p:cNvPr id="7" name="Freeform 10"/>
            <p:cNvSpPr/>
            <p:nvPr/>
          </p:nvSpPr>
          <p:spPr>
            <a:xfrm>
              <a:off x="0" y="0"/>
              <a:ext cx="6609588" cy="8919972"/>
            </a:xfrm>
            <a:custGeom>
              <a:avLst/>
              <a:gdLst/>
              <a:ahLst/>
              <a:cxnLst/>
              <a:rect l="l" t="t" r="r" b="b"/>
              <a:pathLst>
                <a:path w="6609588" h="8919972">
                  <a:moveTo>
                    <a:pt x="6609588" y="8260207"/>
                  </a:moveTo>
                  <a:cubicBezTo>
                    <a:pt x="6609588" y="8626221"/>
                    <a:pt x="6313551" y="8919972"/>
                    <a:pt x="5949823" y="8919972"/>
                  </a:cubicBezTo>
                  <a:lnTo>
                    <a:pt x="659765" y="8919972"/>
                  </a:lnTo>
                  <a:cubicBezTo>
                    <a:pt x="293751" y="8919972"/>
                    <a:pt x="0" y="8623935"/>
                    <a:pt x="0" y="8260207"/>
                  </a:cubicBezTo>
                  <a:lnTo>
                    <a:pt x="0" y="659765"/>
                  </a:lnTo>
                  <a:cubicBezTo>
                    <a:pt x="0" y="293751"/>
                    <a:pt x="296037" y="0"/>
                    <a:pt x="659765" y="0"/>
                  </a:cubicBezTo>
                  <a:lnTo>
                    <a:pt x="5947410" y="0"/>
                  </a:lnTo>
                  <a:cubicBezTo>
                    <a:pt x="6313424" y="0"/>
                    <a:pt x="6607175" y="296037"/>
                    <a:pt x="6607175" y="659765"/>
                  </a:cubicBezTo>
                  <a:lnTo>
                    <a:pt x="6609461" y="8260207"/>
                  </a:lnTo>
                  <a:close/>
                </a:path>
              </a:pathLst>
            </a:custGeom>
            <a:blipFill>
              <a:blip r:embed="rId3"/>
              <a:stretch>
                <a:fillRect l="-608" r="-608"/>
              </a:stretch>
            </a:blipFill>
          </p:spPr>
        </p:sp>
      </p:grpSp>
      <p:grpSp>
        <p:nvGrpSpPr>
          <p:cNvPr id="8" name="Group 11"/>
          <p:cNvGrpSpPr/>
          <p:nvPr/>
        </p:nvGrpSpPr>
        <p:grpSpPr>
          <a:xfrm>
            <a:off x="5508113" y="1288195"/>
            <a:ext cx="2511086" cy="3384370"/>
            <a:chOff x="0" y="0"/>
            <a:chExt cx="6609559" cy="8919990"/>
          </a:xfrm>
        </p:grpSpPr>
        <p:sp>
          <p:nvSpPr>
            <p:cNvPr id="9" name="Freeform 12"/>
            <p:cNvSpPr/>
            <p:nvPr/>
          </p:nvSpPr>
          <p:spPr>
            <a:xfrm>
              <a:off x="0" y="0"/>
              <a:ext cx="6609588" cy="8919972"/>
            </a:xfrm>
            <a:custGeom>
              <a:avLst/>
              <a:gdLst/>
              <a:ahLst/>
              <a:cxnLst/>
              <a:rect l="l" t="t" r="r" b="b"/>
              <a:pathLst>
                <a:path w="6609588" h="8919972">
                  <a:moveTo>
                    <a:pt x="6609588" y="8260207"/>
                  </a:moveTo>
                  <a:cubicBezTo>
                    <a:pt x="6609588" y="8626221"/>
                    <a:pt x="6313551" y="8919972"/>
                    <a:pt x="5949823" y="8919972"/>
                  </a:cubicBezTo>
                  <a:lnTo>
                    <a:pt x="659765" y="8919972"/>
                  </a:lnTo>
                  <a:cubicBezTo>
                    <a:pt x="293751" y="8919972"/>
                    <a:pt x="0" y="8623935"/>
                    <a:pt x="0" y="8260207"/>
                  </a:cubicBezTo>
                  <a:lnTo>
                    <a:pt x="0" y="659765"/>
                  </a:lnTo>
                  <a:cubicBezTo>
                    <a:pt x="0" y="293751"/>
                    <a:pt x="296037" y="0"/>
                    <a:pt x="659765" y="0"/>
                  </a:cubicBezTo>
                  <a:lnTo>
                    <a:pt x="5947410" y="0"/>
                  </a:lnTo>
                  <a:cubicBezTo>
                    <a:pt x="6313424" y="0"/>
                    <a:pt x="6607175" y="296037"/>
                    <a:pt x="6607175" y="659765"/>
                  </a:cubicBezTo>
                  <a:lnTo>
                    <a:pt x="6609461" y="8260207"/>
                  </a:lnTo>
                  <a:close/>
                </a:path>
              </a:pathLst>
            </a:custGeom>
            <a:blipFill>
              <a:blip r:embed="rId4"/>
              <a:stretch>
                <a:fillRect l="-608" r="-608"/>
              </a:stretch>
            </a:blipFill>
          </p:spPr>
        </p:sp>
      </p:grpSp>
      <p:sp>
        <p:nvSpPr>
          <p:cNvPr id="10" name="Freeform 13"/>
          <p:cNvSpPr/>
          <p:nvPr/>
        </p:nvSpPr>
        <p:spPr>
          <a:xfrm>
            <a:off x="8095799" y="2859782"/>
            <a:ext cx="844183" cy="1202506"/>
          </a:xfrm>
          <a:custGeom>
            <a:avLst/>
            <a:gdLst/>
            <a:ahLst/>
            <a:cxnLst/>
            <a:rect l="l" t="t" r="r" b="b"/>
            <a:pathLst>
              <a:path w="844183" h="1202506">
                <a:moveTo>
                  <a:pt x="0" y="0"/>
                </a:moveTo>
                <a:lnTo>
                  <a:pt x="844182" y="0"/>
                </a:lnTo>
                <a:lnTo>
                  <a:pt x="844182" y="1202506"/>
                </a:lnTo>
                <a:lnTo>
                  <a:pt x="0" y="12025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r="-498"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8019201" y="2283718"/>
            <a:ext cx="997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Freeform 7"/>
          <p:cNvSpPr/>
          <p:nvPr/>
        </p:nvSpPr>
        <p:spPr>
          <a:xfrm>
            <a:off x="1979712" y="61315"/>
            <a:ext cx="1267686" cy="1265578"/>
          </a:xfrm>
          <a:custGeom>
            <a:avLst/>
            <a:gdLst/>
            <a:ahLst/>
            <a:cxnLst/>
            <a:rect l="l" t="t" r="r" b="b"/>
            <a:pathLst>
              <a:path w="2380663" h="2380663">
                <a:moveTo>
                  <a:pt x="0" y="0"/>
                </a:moveTo>
                <a:lnTo>
                  <a:pt x="2380663" y="0"/>
                </a:lnTo>
                <a:lnTo>
                  <a:pt x="2380663" y="2380663"/>
                </a:lnTo>
                <a:lnTo>
                  <a:pt x="0" y="23806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0356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"/>
          <p:cNvSpPr/>
          <p:nvPr/>
        </p:nvSpPr>
        <p:spPr>
          <a:xfrm>
            <a:off x="3758816" y="1491630"/>
            <a:ext cx="3960440" cy="2692821"/>
          </a:xfrm>
          <a:custGeom>
            <a:avLst/>
            <a:gdLst/>
            <a:ahLst/>
            <a:cxnLst/>
            <a:rect l="l" t="t" r="r" b="b"/>
            <a:pathLst>
              <a:path w="8967882" h="5625629">
                <a:moveTo>
                  <a:pt x="0" y="0"/>
                </a:moveTo>
                <a:lnTo>
                  <a:pt x="8967882" y="0"/>
                </a:lnTo>
                <a:lnTo>
                  <a:pt x="8967882" y="5625629"/>
                </a:lnTo>
                <a:lnTo>
                  <a:pt x="0" y="5625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42" b="-3431"/>
            </a:stretch>
          </a:blipFill>
        </p:spPr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635896" y="123478"/>
            <a:ext cx="5400600" cy="792088"/>
          </a:xfrm>
        </p:spPr>
        <p:txBody>
          <a:bodyPr/>
          <a:lstStyle/>
          <a:p>
            <a:r>
              <a:rPr lang="ru-RU" sz="1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Научный </a:t>
            </a:r>
            <a:r>
              <a:rPr lang="ru-RU" sz="18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слэм</a:t>
            </a:r>
            <a:endParaRPr lang="ru-RU" sz="1800" dirty="0" smtClean="0">
              <a:solidFill>
                <a:schemeClr val="accent1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1800" spc="340" dirty="0">
                <a:solidFill>
                  <a:srgbClr val="FFFFFF"/>
                </a:solidFill>
                <a:latin typeface="Arial Black" panose="020B0A04020102020204" pitchFamily="34" charset="0"/>
              </a:rPr>
              <a:t>«ДЕЛО ЖИЗНИ: НАУЧНЫЕ ОТКРЫТИЯ РОССИЙСКИХ УЧЁНЫХ, ИЗМЕНИВШИЕ МИР»</a:t>
            </a:r>
          </a:p>
          <a:p>
            <a:endParaRPr lang="ru-RU" sz="1800" dirty="0">
              <a:solidFill>
                <a:schemeClr val="accent1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Freeform 3"/>
          <p:cNvSpPr>
            <a:spLocks noGrp="1"/>
          </p:cNvSpPr>
          <p:nvPr>
            <p:ph sz="quarter" idx="11"/>
          </p:nvPr>
        </p:nvSpPr>
        <p:spPr>
          <a:xfrm>
            <a:off x="251520" y="1203598"/>
            <a:ext cx="3168352" cy="1800200"/>
          </a:xfrm>
          <a:custGeom>
            <a:avLst/>
            <a:gdLst/>
            <a:ahLst/>
            <a:cxnLst/>
            <a:rect l="l" t="t" r="r" b="b"/>
            <a:pathLst>
              <a:path w="7308381" h="3522377">
                <a:moveTo>
                  <a:pt x="0" y="0"/>
                </a:moveTo>
                <a:lnTo>
                  <a:pt x="7308381" y="0"/>
                </a:lnTo>
                <a:lnTo>
                  <a:pt x="7308381" y="3522377"/>
                </a:lnTo>
                <a:lnTo>
                  <a:pt x="0" y="35223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162" b="-19314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5" name="Freeform 4"/>
          <p:cNvSpPr/>
          <p:nvPr/>
        </p:nvSpPr>
        <p:spPr>
          <a:xfrm>
            <a:off x="805901" y="2931790"/>
            <a:ext cx="3615308" cy="2047671"/>
          </a:xfrm>
          <a:custGeom>
            <a:avLst/>
            <a:gdLst/>
            <a:ahLst/>
            <a:cxnLst/>
            <a:rect l="l" t="t" r="r" b="b"/>
            <a:pathLst>
              <a:path w="7308381" h="3522377">
                <a:moveTo>
                  <a:pt x="0" y="0"/>
                </a:moveTo>
                <a:lnTo>
                  <a:pt x="7308381" y="0"/>
                </a:lnTo>
                <a:lnTo>
                  <a:pt x="7308381" y="3522378"/>
                </a:lnTo>
                <a:lnTo>
                  <a:pt x="0" y="35223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162" b="-19314"/>
            </a:stretch>
          </a:blipFill>
        </p:spPr>
      </p:sp>
      <p:sp>
        <p:nvSpPr>
          <p:cNvPr id="7" name="Freeform 13"/>
          <p:cNvSpPr/>
          <p:nvPr/>
        </p:nvSpPr>
        <p:spPr>
          <a:xfrm>
            <a:off x="8095799" y="2859782"/>
            <a:ext cx="844183" cy="1202506"/>
          </a:xfrm>
          <a:custGeom>
            <a:avLst/>
            <a:gdLst/>
            <a:ahLst/>
            <a:cxnLst/>
            <a:rect l="l" t="t" r="r" b="b"/>
            <a:pathLst>
              <a:path w="844183" h="1202506">
                <a:moveTo>
                  <a:pt x="0" y="0"/>
                </a:moveTo>
                <a:lnTo>
                  <a:pt x="844182" y="0"/>
                </a:lnTo>
                <a:lnTo>
                  <a:pt x="844182" y="1202506"/>
                </a:lnTo>
                <a:lnTo>
                  <a:pt x="0" y="12025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r="-498"/>
            </a:stretch>
          </a:blipFill>
        </p:spPr>
      </p:sp>
      <p:sp>
        <p:nvSpPr>
          <p:cNvPr id="8" name="Прямоугольник 7"/>
          <p:cNvSpPr/>
          <p:nvPr/>
        </p:nvSpPr>
        <p:spPr>
          <a:xfrm>
            <a:off x="7954079" y="2103698"/>
            <a:ext cx="11276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340</a:t>
            </a:r>
            <a:endParaRPr lang="ru-RU" sz="4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reeform 7"/>
          <p:cNvSpPr/>
          <p:nvPr/>
        </p:nvSpPr>
        <p:spPr>
          <a:xfrm>
            <a:off x="1979712" y="61315"/>
            <a:ext cx="1267686" cy="1265578"/>
          </a:xfrm>
          <a:custGeom>
            <a:avLst/>
            <a:gdLst/>
            <a:ahLst/>
            <a:cxnLst/>
            <a:rect l="l" t="t" r="r" b="b"/>
            <a:pathLst>
              <a:path w="2380663" h="2380663">
                <a:moveTo>
                  <a:pt x="0" y="0"/>
                </a:moveTo>
                <a:lnTo>
                  <a:pt x="2380663" y="0"/>
                </a:lnTo>
                <a:lnTo>
                  <a:pt x="2380663" y="2380663"/>
                </a:lnTo>
                <a:lnTo>
                  <a:pt x="0" y="23806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7263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260402" y="717397"/>
            <a:ext cx="4104456" cy="360040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СНО на 2024-2025 учебный год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251520" y="1419622"/>
            <a:ext cx="4104456" cy="3312716"/>
          </a:xfrm>
        </p:spPr>
        <p:txBody>
          <a:bodyPr>
            <a:normAutofit fontScale="92500"/>
          </a:bodyPr>
          <a:lstStyle/>
          <a:p>
            <a:pPr algn="l">
              <a:buFont typeface="+mj-lt"/>
              <a:buAutoNum type="arabicPeriod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Организовать и провести студенческую научную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конференцию.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 typeface="+mj-lt"/>
              <a:buAutoNum type="arabicPeriod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Активно участвовать в мероприятиях, повышающих статус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студента-исследователя.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 typeface="+mj-lt"/>
              <a:buAutoNum type="arabicPeriod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Публиковать статьи в рейтинговых журналах, соблюдать «чистоту» авторского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профиля. 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 typeface="+mj-lt"/>
              <a:buAutoNum type="arabicPeriod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Повышать рейтинг института через научно-просветительскую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работу.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 typeface="+mj-lt"/>
              <a:buAutoNum type="arabicPeriod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Участвовать в проектировании деятельности на уровне программ РНФ.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sun9-47.userapi.com/impg/XEJixwdswvLgKZWgPhoNGKNezRdDV7jiI4Z9BA/OmiauBrjNFg.jpg?size=1280x1190&amp;quality=95&amp;sign=9430e978571885c65a048ecbfa277197&amp;type=album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r="351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7"/>
          <p:cNvSpPr/>
          <p:nvPr/>
        </p:nvSpPr>
        <p:spPr>
          <a:xfrm>
            <a:off x="7826197" y="51470"/>
            <a:ext cx="1267686" cy="1265578"/>
          </a:xfrm>
          <a:custGeom>
            <a:avLst/>
            <a:gdLst/>
            <a:ahLst/>
            <a:cxnLst/>
            <a:rect l="l" t="t" r="r" b="b"/>
            <a:pathLst>
              <a:path w="2380663" h="2380663">
                <a:moveTo>
                  <a:pt x="0" y="0"/>
                </a:moveTo>
                <a:lnTo>
                  <a:pt x="2380663" y="0"/>
                </a:lnTo>
                <a:lnTo>
                  <a:pt x="2380663" y="2380663"/>
                </a:lnTo>
                <a:lnTo>
                  <a:pt x="0" y="23806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0460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0" y="1923678"/>
            <a:ext cx="9144000" cy="1080120"/>
          </a:xfrm>
        </p:spPr>
        <p:txBody>
          <a:bodyPr/>
          <a:lstStyle/>
          <a:p>
            <a:r>
              <a:rPr lang="ru-RU" sz="5400" dirty="0" smtClean="0"/>
              <a:t>Спасибо за внимание</a:t>
            </a:r>
            <a:endParaRPr lang="ru-RU" sz="5400" dirty="0"/>
          </a:p>
        </p:txBody>
      </p:sp>
      <p:sp>
        <p:nvSpPr>
          <p:cNvPr id="3" name="Freeform 7"/>
          <p:cNvSpPr/>
          <p:nvPr/>
        </p:nvSpPr>
        <p:spPr>
          <a:xfrm>
            <a:off x="7308304" y="267494"/>
            <a:ext cx="1267686" cy="1265578"/>
          </a:xfrm>
          <a:custGeom>
            <a:avLst/>
            <a:gdLst/>
            <a:ahLst/>
            <a:cxnLst/>
            <a:rect l="l" t="t" r="r" b="b"/>
            <a:pathLst>
              <a:path w="2380663" h="2380663">
                <a:moveTo>
                  <a:pt x="0" y="0"/>
                </a:moveTo>
                <a:lnTo>
                  <a:pt x="2380663" y="0"/>
                </a:lnTo>
                <a:lnTo>
                  <a:pt x="2380663" y="2380663"/>
                </a:lnTo>
                <a:lnTo>
                  <a:pt x="0" y="23806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325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5292080" y="1491630"/>
            <a:ext cx="3456384" cy="266429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СНО</a:t>
            </a:r>
          </a:p>
          <a:p>
            <a:pPr algn="ctr"/>
            <a:r>
              <a:rPr lang="en-US" sz="4000" b="1" spc="320" dirty="0">
                <a:solidFill>
                  <a:srgbClr val="F8FB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"SCEINTIA EST POTENTIA"</a:t>
            </a:r>
          </a:p>
          <a:p>
            <a:pPr algn="ctr"/>
            <a:endParaRPr lang="ru-RU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879268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759459" lvl="1" indent="-457200">
              <a:lnSpc>
                <a:spcPts val="3639"/>
              </a:lnSpc>
              <a:buFont typeface="+mj-lt"/>
              <a:buAutoNum type="arabicPeriod"/>
            </a:pPr>
            <a:r>
              <a:rPr lang="en-US" sz="23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Объед</a:t>
            </a:r>
            <a:r>
              <a:rPr lang="ru-RU" sz="23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инить</a:t>
            </a:r>
            <a:r>
              <a:rPr lang="en-US" sz="23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r>
              <a:rPr lang="en-US" sz="23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инициативных</a:t>
            </a:r>
            <a:r>
              <a:rPr lang="en-US" sz="2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и </a:t>
            </a:r>
            <a:r>
              <a:rPr lang="en-US" sz="23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увлеченных</a:t>
            </a:r>
            <a:r>
              <a:rPr lang="en-US" sz="2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r>
              <a:rPr lang="en-US" sz="23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научной</a:t>
            </a:r>
            <a:r>
              <a:rPr lang="en-US" sz="2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r>
              <a:rPr lang="en-US" sz="23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деятельностью</a:t>
            </a:r>
            <a:r>
              <a:rPr lang="en-US" sz="2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r>
              <a:rPr lang="en-US" sz="23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студентов</a:t>
            </a:r>
            <a:r>
              <a:rPr lang="ru-RU" sz="23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.</a:t>
            </a:r>
            <a:endParaRPr lang="en-US" sz="23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ra"/>
            </a:endParaRPr>
          </a:p>
          <a:p>
            <a:pPr marL="759459" lvl="1" indent="-457200">
              <a:lnSpc>
                <a:spcPts val="3639"/>
              </a:lnSpc>
              <a:buFont typeface="+mj-lt"/>
              <a:buAutoNum type="arabicPeriod"/>
            </a:pPr>
            <a:r>
              <a:rPr lang="en-US" sz="23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Развит</a:t>
            </a:r>
            <a:r>
              <a:rPr lang="ru-RU" sz="23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ь</a:t>
            </a:r>
            <a:r>
              <a:rPr lang="en-US" sz="23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r>
              <a:rPr lang="en-US" sz="23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студенческо</a:t>
            </a:r>
            <a:r>
              <a:rPr lang="ru-RU" sz="23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е</a:t>
            </a:r>
            <a:r>
              <a:rPr lang="en-US" sz="23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r>
              <a:rPr lang="en-US" sz="23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научно</a:t>
            </a:r>
            <a:r>
              <a:rPr lang="ru-RU" sz="23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е</a:t>
            </a:r>
            <a:r>
              <a:rPr lang="en-US" sz="23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r>
              <a:rPr lang="en-US" sz="23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движени</a:t>
            </a:r>
            <a:r>
              <a:rPr lang="ru-RU" sz="23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е</a:t>
            </a:r>
            <a:r>
              <a:rPr lang="en-US" sz="23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r>
              <a:rPr lang="en-US" sz="23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в </a:t>
            </a:r>
            <a:r>
              <a:rPr lang="en-US" sz="23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институте</a:t>
            </a:r>
            <a:r>
              <a:rPr lang="ru-RU" sz="23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.</a:t>
            </a:r>
            <a:endParaRPr lang="en-US" sz="23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ra"/>
            </a:endParaRPr>
          </a:p>
        </p:txBody>
      </p:sp>
      <p:sp>
        <p:nvSpPr>
          <p:cNvPr id="5" name="Freeform 8"/>
          <p:cNvSpPr/>
          <p:nvPr/>
        </p:nvSpPr>
        <p:spPr>
          <a:xfrm>
            <a:off x="7812360" y="123478"/>
            <a:ext cx="1090154" cy="1080120"/>
          </a:xfrm>
          <a:custGeom>
            <a:avLst/>
            <a:gdLst/>
            <a:ahLst/>
            <a:cxnLst/>
            <a:rect l="l" t="t" r="r" b="b"/>
            <a:pathLst>
              <a:path w="2470705" h="2470705">
                <a:moveTo>
                  <a:pt x="0" y="0"/>
                </a:moveTo>
                <a:lnTo>
                  <a:pt x="2470705" y="0"/>
                </a:lnTo>
                <a:lnTo>
                  <a:pt x="2470705" y="2470705"/>
                </a:lnTo>
                <a:lnTo>
                  <a:pt x="0" y="24707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824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179512" y="987574"/>
            <a:ext cx="4248472" cy="3960440"/>
          </a:xfrm>
        </p:spPr>
        <p:txBody>
          <a:bodyPr/>
          <a:lstStyle/>
          <a:p>
            <a:pPr marL="15494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1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</a:t>
            </a:r>
            <a:r>
              <a:rPr lang="ru-RU" sz="21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ивать</a:t>
            </a:r>
            <a:r>
              <a:rPr lang="en-US" sz="2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студентов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написании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тезисов, проектов</a:t>
            </a:r>
            <a:r>
              <a:rPr lang="en-US" sz="2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научных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статей</a:t>
            </a:r>
            <a:r>
              <a:rPr lang="ru-RU" sz="2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1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5494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1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</a:t>
            </a:r>
            <a:r>
              <a:rPr lang="ru-RU" sz="21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одить</a:t>
            </a:r>
            <a:r>
              <a:rPr lang="en-US" sz="2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различны</a:t>
            </a:r>
            <a:r>
              <a:rPr lang="ru-RU" sz="2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en-US" sz="2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</a:t>
            </a:r>
            <a:r>
              <a:rPr lang="ru-RU" sz="2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</a:t>
            </a:r>
            <a:r>
              <a:rPr lang="en-US" sz="2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научной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направленности</a:t>
            </a:r>
            <a:r>
              <a:rPr lang="ru-RU" sz="2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институте и колледже </a:t>
            </a:r>
            <a:r>
              <a:rPr lang="ru-RU" sz="2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ЧИБГУ.</a:t>
            </a:r>
            <a:endParaRPr lang="en-US" sz="21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5494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1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</a:t>
            </a:r>
            <a:r>
              <a:rPr lang="ru-RU" sz="21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вовать</a:t>
            </a:r>
            <a:r>
              <a:rPr lang="en-US" sz="2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en-US" sz="21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</a:t>
            </a:r>
            <a:r>
              <a:rPr lang="ru-RU" sz="21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ых</a:t>
            </a:r>
            <a:r>
              <a:rPr lang="en-US" sz="2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1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мероприятиях</a:t>
            </a:r>
            <a:r>
              <a:rPr lang="en-US" sz="2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 </a:t>
            </a:r>
            <a:r>
              <a:rPr lang="ru-RU" sz="2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Забайкальского </a:t>
            </a:r>
            <a:r>
              <a:rPr lang="ru-RU" sz="2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края.</a:t>
            </a:r>
            <a:endParaRPr lang="en-US" sz="21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ru-RU" sz="21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13"/>
          </p:nvPr>
        </p:nvSpPr>
        <p:spPr>
          <a:xfrm>
            <a:off x="5292080" y="1347614"/>
            <a:ext cx="3456384" cy="309634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СНО</a:t>
            </a:r>
          </a:p>
          <a:p>
            <a:pPr algn="ctr"/>
            <a:r>
              <a:rPr lang="en-US" sz="4000" b="1" spc="320" dirty="0">
                <a:solidFill>
                  <a:srgbClr val="F8FB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"SCEINTIA EST POTENTIA"</a:t>
            </a:r>
          </a:p>
          <a:p>
            <a:pPr algn="ctr"/>
            <a:endParaRPr lang="ru-RU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reeform 8"/>
          <p:cNvSpPr/>
          <p:nvPr/>
        </p:nvSpPr>
        <p:spPr>
          <a:xfrm>
            <a:off x="7740352" y="51470"/>
            <a:ext cx="1218527" cy="1211604"/>
          </a:xfrm>
          <a:custGeom>
            <a:avLst/>
            <a:gdLst/>
            <a:ahLst/>
            <a:cxnLst/>
            <a:rect l="l" t="t" r="r" b="b"/>
            <a:pathLst>
              <a:path w="2470705" h="2470705">
                <a:moveTo>
                  <a:pt x="0" y="0"/>
                </a:moveTo>
                <a:lnTo>
                  <a:pt x="2470705" y="0"/>
                </a:lnTo>
                <a:lnTo>
                  <a:pt x="2470705" y="2470705"/>
                </a:lnTo>
                <a:lnTo>
                  <a:pt x="0" y="24707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673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/>
          <p:cNvSpPr>
            <a:spLocks noGrp="1"/>
          </p:cNvSpPr>
          <p:nvPr>
            <p:ph type="body" sz="quarter" idx="15"/>
          </p:nvPr>
        </p:nvSpPr>
        <p:spPr>
          <a:xfrm>
            <a:off x="107504" y="915566"/>
            <a:ext cx="4248472" cy="792088"/>
          </a:xfrm>
        </p:spPr>
        <p:txBody>
          <a:bodyPr/>
          <a:lstStyle/>
          <a:p>
            <a:pPr algn="l"/>
            <a:r>
              <a:rPr lang="ru-RU" dirty="0" smtClean="0"/>
              <a:t>Якимов Кирилл - Председатель СНО Читинского института БГУ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14"/>
          </p:nvPr>
        </p:nvSpPr>
        <p:spPr>
          <a:xfrm>
            <a:off x="179512" y="1707654"/>
            <a:ext cx="4464496" cy="3240360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Студент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3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курса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группы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ЭПиПД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финансово-экономического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факультета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.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r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Кирилл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в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2023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году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стал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победителем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Всероссийского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конкурса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«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Росмолодежь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.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Гранты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. 1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сезон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» в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номинации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#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помни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.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ra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Тема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его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проекта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: «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Не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меркнет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слава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земляков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»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.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ra"/>
              </a:rPr>
              <a:t>Многократно участвовал в конференциях различного уровня, имеет публикации РИНЦ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ra"/>
            </a:endParaRPr>
          </a:p>
        </p:txBody>
      </p:sp>
      <p:sp>
        <p:nvSpPr>
          <p:cNvPr id="5" name="Freeform 8"/>
          <p:cNvSpPr/>
          <p:nvPr/>
        </p:nvSpPr>
        <p:spPr>
          <a:xfrm>
            <a:off x="4788024" y="843558"/>
            <a:ext cx="3314254" cy="3757226"/>
          </a:xfrm>
          <a:custGeom>
            <a:avLst/>
            <a:gdLst/>
            <a:ahLst/>
            <a:cxnLst/>
            <a:rect l="l" t="t" r="r" b="b"/>
            <a:pathLst>
              <a:path w="4930065" h="5611805">
                <a:moveTo>
                  <a:pt x="0" y="0"/>
                </a:moveTo>
                <a:lnTo>
                  <a:pt x="4930065" y="0"/>
                </a:lnTo>
                <a:lnTo>
                  <a:pt x="4930065" y="5611805"/>
                </a:lnTo>
                <a:lnTo>
                  <a:pt x="0" y="56118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777"/>
            </a:stretch>
          </a:blipFill>
        </p:spPr>
      </p:sp>
      <p:sp>
        <p:nvSpPr>
          <p:cNvPr id="7" name="Freeform 8"/>
          <p:cNvSpPr/>
          <p:nvPr/>
        </p:nvSpPr>
        <p:spPr>
          <a:xfrm>
            <a:off x="7740352" y="123478"/>
            <a:ext cx="1234170" cy="1283612"/>
          </a:xfrm>
          <a:custGeom>
            <a:avLst/>
            <a:gdLst/>
            <a:ahLst/>
            <a:cxnLst/>
            <a:rect l="l" t="t" r="r" b="b"/>
            <a:pathLst>
              <a:path w="2470705" h="2470705">
                <a:moveTo>
                  <a:pt x="0" y="0"/>
                </a:moveTo>
                <a:lnTo>
                  <a:pt x="2470705" y="0"/>
                </a:lnTo>
                <a:lnTo>
                  <a:pt x="2470705" y="2470705"/>
                </a:lnTo>
                <a:lnTo>
                  <a:pt x="0" y="24707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4937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755576" y="843558"/>
            <a:ext cx="3816424" cy="1080120"/>
          </a:xfrm>
        </p:spPr>
        <p:txBody>
          <a:bodyPr/>
          <a:lstStyle/>
          <a:p>
            <a:pPr algn="l"/>
            <a:r>
              <a:rPr lang="ru-RU" sz="1800" dirty="0" err="1" smtClean="0"/>
              <a:t>Таскаева</a:t>
            </a:r>
            <a:r>
              <a:rPr lang="ru-RU" sz="1800" dirty="0" smtClean="0"/>
              <a:t> Дарья – заместитель Председателя СНО Читинского института БГУ</a:t>
            </a:r>
            <a:endParaRPr lang="ru-RU" sz="18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395536" y="1851670"/>
            <a:ext cx="4104456" cy="3168352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Студентка 4 курса группы ФК финансово-экономического факультета.</a:t>
            </a:r>
          </a:p>
          <a:p>
            <a:pPr algn="l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Является автором и активным спикером нескольких мастер-классов, участвует в олимпиадном движении. </a:t>
            </a:r>
          </a:p>
          <a:p>
            <a:pPr algn="l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Многократно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участвовала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 конференциях различного уровня, имеет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статьи и публикации в сборниках конференций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РИНЦ</a:t>
            </a:r>
            <a:endParaRPr lang="en-US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l"/>
            <a:endParaRPr lang="ru-RU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9" b="24979"/>
          <a:stretch>
            <a:fillRect/>
          </a:stretch>
        </p:blipFill>
        <p:spPr>
          <a:xfrm>
            <a:off x="4788024" y="1203598"/>
            <a:ext cx="3936438" cy="2952328"/>
          </a:xfrm>
        </p:spPr>
      </p:pic>
      <p:sp>
        <p:nvSpPr>
          <p:cNvPr id="7" name="Freeform 8"/>
          <p:cNvSpPr/>
          <p:nvPr/>
        </p:nvSpPr>
        <p:spPr>
          <a:xfrm>
            <a:off x="7610009" y="129744"/>
            <a:ext cx="1402485" cy="1427628"/>
          </a:xfrm>
          <a:custGeom>
            <a:avLst/>
            <a:gdLst/>
            <a:ahLst/>
            <a:cxnLst/>
            <a:rect l="l" t="t" r="r" b="b"/>
            <a:pathLst>
              <a:path w="2470705" h="2470705">
                <a:moveTo>
                  <a:pt x="0" y="0"/>
                </a:moveTo>
                <a:lnTo>
                  <a:pt x="2470705" y="0"/>
                </a:lnTo>
                <a:lnTo>
                  <a:pt x="2470705" y="2470705"/>
                </a:lnTo>
                <a:lnTo>
                  <a:pt x="0" y="24707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4731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4211960" y="328826"/>
            <a:ext cx="4752528" cy="792088"/>
          </a:xfrm>
        </p:spPr>
        <p:txBody>
          <a:bodyPr/>
          <a:lstStyle/>
          <a:p>
            <a:pPr algn="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Наше СНО – в рабочей группе фестиваля науки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004048" y="1491630"/>
            <a:ext cx="3816350" cy="2828588"/>
          </a:xfrm>
          <a:prstGeom prst="rect">
            <a:avLst/>
          </a:prstGeom>
        </p:spPr>
      </p:pic>
      <p:pic>
        <p:nvPicPr>
          <p:cNvPr id="11" name="Рисунок 10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9442" r="944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Freeform 8"/>
          <p:cNvSpPr/>
          <p:nvPr/>
        </p:nvSpPr>
        <p:spPr>
          <a:xfrm>
            <a:off x="2483768" y="51470"/>
            <a:ext cx="1056118" cy="1073854"/>
          </a:xfrm>
          <a:custGeom>
            <a:avLst/>
            <a:gdLst/>
            <a:ahLst/>
            <a:cxnLst/>
            <a:rect l="l" t="t" r="r" b="b"/>
            <a:pathLst>
              <a:path w="2470705" h="2470705">
                <a:moveTo>
                  <a:pt x="0" y="0"/>
                </a:moveTo>
                <a:lnTo>
                  <a:pt x="2470705" y="0"/>
                </a:lnTo>
                <a:lnTo>
                  <a:pt x="2470705" y="2470705"/>
                </a:lnTo>
                <a:lnTo>
                  <a:pt x="0" y="24707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9868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516574" y="132201"/>
            <a:ext cx="5257336" cy="432048"/>
          </a:xfrm>
        </p:spPr>
        <p:txBody>
          <a:bodyPr/>
          <a:lstStyle/>
          <a:p>
            <a:r>
              <a:rPr lang="ru-RU" sz="2000" dirty="0" smtClean="0"/>
              <a:t>Мероприятия </a:t>
            </a:r>
            <a:r>
              <a:rPr lang="ru-RU" sz="2000" dirty="0"/>
              <a:t>СНО </a:t>
            </a:r>
            <a:endParaRPr lang="ru-RU" sz="2000" dirty="0" smtClean="0"/>
          </a:p>
          <a:p>
            <a:r>
              <a:rPr lang="ru-RU" sz="2000" dirty="0" smtClean="0"/>
              <a:t>Читинского </a:t>
            </a:r>
            <a:r>
              <a:rPr lang="ru-RU" sz="2000" dirty="0"/>
              <a:t>института </a:t>
            </a:r>
            <a:r>
              <a:rPr lang="ru-RU" sz="2000" dirty="0" smtClean="0"/>
              <a:t>БГУ в 2023 г.</a:t>
            </a:r>
            <a:endParaRPr lang="ru-RU" sz="2000" dirty="0"/>
          </a:p>
          <a:p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4" name="Freeform 26"/>
          <p:cNvSpPr>
            <a:spLocks noGrp="1"/>
          </p:cNvSpPr>
          <p:nvPr>
            <p:ph sz="quarter" idx="11"/>
          </p:nvPr>
        </p:nvSpPr>
        <p:spPr>
          <a:xfrm>
            <a:off x="7596336" y="2931790"/>
            <a:ext cx="1296616" cy="1943548"/>
          </a:xfrm>
          <a:custGeom>
            <a:avLst/>
            <a:gdLst/>
            <a:ahLst/>
            <a:cxnLst/>
            <a:rect l="l" t="t" r="r" b="b"/>
            <a:pathLst>
              <a:path w="3880730" h="5018788">
                <a:moveTo>
                  <a:pt x="0" y="0"/>
                </a:moveTo>
                <a:lnTo>
                  <a:pt x="3880730" y="0"/>
                </a:lnTo>
                <a:lnTo>
                  <a:pt x="3880730" y="5018788"/>
                </a:lnTo>
                <a:lnTo>
                  <a:pt x="0" y="5018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5" b="-186"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6" name="Freeform 28"/>
          <p:cNvSpPr/>
          <p:nvPr/>
        </p:nvSpPr>
        <p:spPr>
          <a:xfrm rot="20613546">
            <a:off x="7607053" y="1229629"/>
            <a:ext cx="1190773" cy="1565659"/>
          </a:xfrm>
          <a:custGeom>
            <a:avLst/>
            <a:gdLst/>
            <a:ahLst/>
            <a:cxnLst/>
            <a:rect l="l" t="t" r="r" b="b"/>
            <a:pathLst>
              <a:path w="3821446" h="5029020">
                <a:moveTo>
                  <a:pt x="0" y="0"/>
                </a:moveTo>
                <a:lnTo>
                  <a:pt x="3821446" y="0"/>
                </a:lnTo>
                <a:lnTo>
                  <a:pt x="3821446" y="5029020"/>
                </a:lnTo>
                <a:lnTo>
                  <a:pt x="0" y="5029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86" r="-1486" b="-4330"/>
            </a:stretch>
          </a:blipFill>
        </p:spPr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88527">
            <a:off x="5536633" y="3899462"/>
            <a:ext cx="1643641" cy="9251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97141">
            <a:off x="6432073" y="2471846"/>
            <a:ext cx="1273073" cy="1799532"/>
          </a:xfrm>
          <a:prstGeom prst="rect">
            <a:avLst/>
          </a:prstGeom>
        </p:spPr>
      </p:pic>
      <p:sp>
        <p:nvSpPr>
          <p:cNvPr id="5" name="Freeform 27"/>
          <p:cNvSpPr/>
          <p:nvPr/>
        </p:nvSpPr>
        <p:spPr>
          <a:xfrm rot="407339">
            <a:off x="5444567" y="1200277"/>
            <a:ext cx="1281311" cy="1730530"/>
          </a:xfrm>
          <a:custGeom>
            <a:avLst/>
            <a:gdLst/>
            <a:ahLst/>
            <a:cxnLst/>
            <a:rect l="l" t="t" r="r" b="b"/>
            <a:pathLst>
              <a:path w="4143590" h="5029020">
                <a:moveTo>
                  <a:pt x="0" y="0"/>
                </a:moveTo>
                <a:lnTo>
                  <a:pt x="4143591" y="0"/>
                </a:lnTo>
                <a:lnTo>
                  <a:pt x="4143591" y="5029020"/>
                </a:lnTo>
                <a:lnTo>
                  <a:pt x="0" y="50290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928" b="-4929"/>
            </a:stretch>
          </a:blipFill>
        </p:spPr>
      </p:sp>
      <p:grpSp>
        <p:nvGrpSpPr>
          <p:cNvPr id="13" name="Group 4"/>
          <p:cNvGrpSpPr/>
          <p:nvPr/>
        </p:nvGrpSpPr>
        <p:grpSpPr>
          <a:xfrm>
            <a:off x="370995" y="1596204"/>
            <a:ext cx="4809814" cy="3315110"/>
            <a:chOff x="-32721" y="0"/>
            <a:chExt cx="6413085" cy="7346499"/>
          </a:xfrm>
        </p:grpSpPr>
        <p:sp>
          <p:nvSpPr>
            <p:cNvPr id="14" name="AutoShape 5"/>
            <p:cNvSpPr/>
            <p:nvPr/>
          </p:nvSpPr>
          <p:spPr>
            <a:xfrm>
              <a:off x="0" y="6095"/>
              <a:ext cx="6380364" cy="0"/>
            </a:xfrm>
            <a:prstGeom prst="line">
              <a:avLst/>
            </a:prstGeom>
            <a:ln w="12190" cap="rnd">
              <a:solidFill>
                <a:srgbClr val="76B5F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AutoShape 6"/>
            <p:cNvSpPr/>
            <p:nvPr/>
          </p:nvSpPr>
          <p:spPr>
            <a:xfrm>
              <a:off x="0" y="1217217"/>
              <a:ext cx="6380364" cy="0"/>
            </a:xfrm>
            <a:prstGeom prst="line">
              <a:avLst/>
            </a:prstGeom>
            <a:ln w="12190" cap="rnd">
              <a:solidFill>
                <a:srgbClr val="76B5F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AutoShape 7"/>
            <p:cNvSpPr/>
            <p:nvPr/>
          </p:nvSpPr>
          <p:spPr>
            <a:xfrm>
              <a:off x="0" y="0"/>
              <a:ext cx="1431621" cy="1211122"/>
            </a:xfrm>
            <a:prstGeom prst="rect">
              <a:avLst/>
            </a:prstGeom>
            <a:solidFill>
              <a:srgbClr val="393BE4"/>
            </a:solidFill>
          </p:spPr>
        </p:sp>
        <p:sp>
          <p:nvSpPr>
            <p:cNvPr id="17" name="TextBox 8"/>
            <p:cNvSpPr txBox="1"/>
            <p:nvPr/>
          </p:nvSpPr>
          <p:spPr>
            <a:xfrm>
              <a:off x="1878545" y="332060"/>
              <a:ext cx="4501819" cy="369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/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МАСТЕР-КЛАССОВ</a:t>
              </a:r>
            </a:p>
          </p:txBody>
        </p:sp>
        <p:sp>
          <p:nvSpPr>
            <p:cNvPr id="18" name="TextBox 9"/>
            <p:cNvSpPr txBox="1"/>
            <p:nvPr/>
          </p:nvSpPr>
          <p:spPr>
            <a:xfrm>
              <a:off x="212751" y="128122"/>
              <a:ext cx="1006120" cy="954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ru-RU" sz="28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</a:t>
              </a:r>
              <a:endPara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AutoShape 10"/>
            <p:cNvSpPr/>
            <p:nvPr/>
          </p:nvSpPr>
          <p:spPr>
            <a:xfrm>
              <a:off x="0" y="2082104"/>
              <a:ext cx="6380364" cy="0"/>
            </a:xfrm>
            <a:prstGeom prst="line">
              <a:avLst/>
            </a:prstGeom>
            <a:ln w="12190" cap="rnd">
              <a:solidFill>
                <a:srgbClr val="76B5F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11"/>
            <p:cNvSpPr/>
            <p:nvPr/>
          </p:nvSpPr>
          <p:spPr>
            <a:xfrm>
              <a:off x="0" y="2100388"/>
              <a:ext cx="1431621" cy="1211122"/>
            </a:xfrm>
            <a:prstGeom prst="rect">
              <a:avLst/>
            </a:prstGeom>
            <a:solidFill>
              <a:srgbClr val="393BE4"/>
            </a:solidFill>
          </p:spPr>
        </p:sp>
        <p:sp>
          <p:nvSpPr>
            <p:cNvPr id="21" name="AutoShape 12"/>
            <p:cNvSpPr/>
            <p:nvPr/>
          </p:nvSpPr>
          <p:spPr>
            <a:xfrm>
              <a:off x="0" y="2094293"/>
              <a:ext cx="6380364" cy="0"/>
            </a:xfrm>
            <a:prstGeom prst="line">
              <a:avLst/>
            </a:prstGeom>
            <a:ln w="12190" cap="rnd">
              <a:solidFill>
                <a:srgbClr val="76B5F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TextBox 13"/>
            <p:cNvSpPr txBox="1"/>
            <p:nvPr/>
          </p:nvSpPr>
          <p:spPr>
            <a:xfrm>
              <a:off x="1780958" y="2103402"/>
              <a:ext cx="4501818" cy="1227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/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МИНИ-ЛЕКЦИЙ</a:t>
              </a:r>
              <a:r>
                <a:rPr lang="ru-RU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И ОТКРЫТЫХ ЛЕКЦИЙ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TextBox 14"/>
            <p:cNvSpPr txBox="1"/>
            <p:nvPr/>
          </p:nvSpPr>
          <p:spPr>
            <a:xfrm>
              <a:off x="201076" y="2196949"/>
              <a:ext cx="1006120" cy="954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ru-RU" sz="28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</a:t>
              </a:r>
              <a:endPara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AutoShape 15"/>
            <p:cNvSpPr/>
            <p:nvPr/>
          </p:nvSpPr>
          <p:spPr>
            <a:xfrm>
              <a:off x="0" y="7340404"/>
              <a:ext cx="6380364" cy="0"/>
            </a:xfrm>
            <a:prstGeom prst="line">
              <a:avLst/>
            </a:prstGeom>
            <a:ln w="12190" cap="rnd">
              <a:solidFill>
                <a:srgbClr val="76B5F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16"/>
            <p:cNvSpPr/>
            <p:nvPr/>
          </p:nvSpPr>
          <p:spPr>
            <a:xfrm>
              <a:off x="-32721" y="4020350"/>
              <a:ext cx="1431621" cy="1211122"/>
            </a:xfrm>
            <a:prstGeom prst="rect">
              <a:avLst/>
            </a:prstGeom>
            <a:solidFill>
              <a:srgbClr val="393BE4"/>
            </a:solidFill>
          </p:spPr>
        </p:sp>
        <p:sp>
          <p:nvSpPr>
            <p:cNvPr id="26" name="TextBox 17"/>
            <p:cNvSpPr txBox="1"/>
            <p:nvPr/>
          </p:nvSpPr>
          <p:spPr>
            <a:xfrm>
              <a:off x="201076" y="4172852"/>
              <a:ext cx="1006120" cy="818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en-US" sz="24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27" name="AutoShape 18"/>
            <p:cNvSpPr/>
            <p:nvPr/>
          </p:nvSpPr>
          <p:spPr>
            <a:xfrm>
              <a:off x="0" y="6135377"/>
              <a:ext cx="1431621" cy="1211122"/>
            </a:xfrm>
            <a:prstGeom prst="rect">
              <a:avLst/>
            </a:prstGeom>
            <a:solidFill>
              <a:srgbClr val="393BE4"/>
            </a:solidFill>
          </p:spPr>
        </p:sp>
        <p:sp>
          <p:nvSpPr>
            <p:cNvPr id="28" name="AutoShape 19"/>
            <p:cNvSpPr/>
            <p:nvPr/>
          </p:nvSpPr>
          <p:spPr>
            <a:xfrm>
              <a:off x="0" y="5252206"/>
              <a:ext cx="6380364" cy="0"/>
            </a:xfrm>
            <a:prstGeom prst="line">
              <a:avLst/>
            </a:prstGeom>
            <a:ln w="12190" cap="rnd">
              <a:solidFill>
                <a:srgbClr val="76B5F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9" name="AutoShape 20"/>
            <p:cNvSpPr/>
            <p:nvPr/>
          </p:nvSpPr>
          <p:spPr>
            <a:xfrm>
              <a:off x="0" y="4028894"/>
              <a:ext cx="6380364" cy="0"/>
            </a:xfrm>
            <a:prstGeom prst="line">
              <a:avLst/>
            </a:prstGeom>
            <a:ln w="12190" cap="rnd">
              <a:solidFill>
                <a:srgbClr val="76B5F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0" name="TextBox 21"/>
            <p:cNvSpPr txBox="1"/>
            <p:nvPr/>
          </p:nvSpPr>
          <p:spPr>
            <a:xfrm>
              <a:off x="1878545" y="4367048"/>
              <a:ext cx="4501819" cy="369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/>
              <a:r>
                <a:rPr lang="en-US" b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НАУЧНЫЙ СЛЭМ</a:t>
              </a:r>
            </a:p>
          </p:txBody>
        </p:sp>
        <p:sp>
          <p:nvSpPr>
            <p:cNvPr id="31" name="AutoShape 22"/>
            <p:cNvSpPr/>
            <p:nvPr/>
          </p:nvSpPr>
          <p:spPr>
            <a:xfrm>
              <a:off x="0" y="6129282"/>
              <a:ext cx="6380364" cy="0"/>
            </a:xfrm>
            <a:prstGeom prst="line">
              <a:avLst/>
            </a:prstGeom>
            <a:ln w="12190" cap="rnd">
              <a:solidFill>
                <a:srgbClr val="76B5F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2" name="TextBox 23"/>
            <p:cNvSpPr txBox="1"/>
            <p:nvPr/>
          </p:nvSpPr>
          <p:spPr>
            <a:xfrm>
              <a:off x="1878546" y="6199267"/>
              <a:ext cx="4501818" cy="6138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/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НАУЧН</a:t>
              </a:r>
              <a:r>
                <a:rPr lang="ru-RU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АЯ</a:t>
              </a:r>
              <a:r>
                <a:rPr lang="en-US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КОНФЕРЕНЦИ</a:t>
              </a:r>
              <a:r>
                <a:rPr lang="ru-RU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TextBox 24"/>
            <p:cNvSpPr txBox="1"/>
            <p:nvPr/>
          </p:nvSpPr>
          <p:spPr>
            <a:xfrm>
              <a:off x="212751" y="6386573"/>
              <a:ext cx="1006120" cy="818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en-US" sz="24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34" name="AutoShape 25"/>
            <p:cNvSpPr/>
            <p:nvPr/>
          </p:nvSpPr>
          <p:spPr>
            <a:xfrm>
              <a:off x="0" y="3305416"/>
              <a:ext cx="6380364" cy="0"/>
            </a:xfrm>
            <a:prstGeom prst="line">
              <a:avLst/>
            </a:prstGeom>
            <a:ln w="12190" cap="rnd">
              <a:solidFill>
                <a:srgbClr val="76B5F6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5" name="Freeform 8"/>
          <p:cNvSpPr/>
          <p:nvPr/>
        </p:nvSpPr>
        <p:spPr>
          <a:xfrm>
            <a:off x="1966274" y="126178"/>
            <a:ext cx="1064715" cy="1139596"/>
          </a:xfrm>
          <a:custGeom>
            <a:avLst/>
            <a:gdLst/>
            <a:ahLst/>
            <a:cxnLst/>
            <a:rect l="l" t="t" r="r" b="b"/>
            <a:pathLst>
              <a:path w="2470705" h="2470705">
                <a:moveTo>
                  <a:pt x="0" y="0"/>
                </a:moveTo>
                <a:lnTo>
                  <a:pt x="2470705" y="0"/>
                </a:lnTo>
                <a:lnTo>
                  <a:pt x="2470705" y="2470705"/>
                </a:lnTo>
                <a:lnTo>
                  <a:pt x="0" y="24707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1353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131840" y="132201"/>
            <a:ext cx="5760640" cy="43204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Студенческая наука </a:t>
            </a:r>
          </a:p>
          <a:p>
            <a:pPr>
              <a:spcBef>
                <a:spcPts val="0"/>
              </a:spcBef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Читинском институте БГУ </a:t>
            </a:r>
          </a:p>
          <a:p>
            <a:pPr>
              <a:spcBef>
                <a:spcPts val="0"/>
              </a:spcBef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2023 г.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smtClean="0"/>
              <a:t> </a:t>
            </a:r>
            <a:endParaRPr lang="ru-RU" sz="2000" dirty="0"/>
          </a:p>
        </p:txBody>
      </p:sp>
      <p:grpSp>
        <p:nvGrpSpPr>
          <p:cNvPr id="13" name="Group 4"/>
          <p:cNvGrpSpPr/>
          <p:nvPr/>
        </p:nvGrpSpPr>
        <p:grpSpPr>
          <a:xfrm>
            <a:off x="370995" y="1596204"/>
            <a:ext cx="4903497" cy="3315110"/>
            <a:chOff x="-32721" y="0"/>
            <a:chExt cx="6537996" cy="7346499"/>
          </a:xfrm>
        </p:grpSpPr>
        <p:sp>
          <p:nvSpPr>
            <p:cNvPr id="14" name="AutoShape 5"/>
            <p:cNvSpPr/>
            <p:nvPr/>
          </p:nvSpPr>
          <p:spPr>
            <a:xfrm>
              <a:off x="0" y="6095"/>
              <a:ext cx="6380364" cy="0"/>
            </a:xfrm>
            <a:prstGeom prst="line">
              <a:avLst/>
            </a:prstGeom>
            <a:ln w="12190" cap="rnd">
              <a:solidFill>
                <a:srgbClr val="76B5F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AutoShape 6"/>
            <p:cNvSpPr/>
            <p:nvPr/>
          </p:nvSpPr>
          <p:spPr>
            <a:xfrm>
              <a:off x="0" y="1217217"/>
              <a:ext cx="6380364" cy="0"/>
            </a:xfrm>
            <a:prstGeom prst="line">
              <a:avLst/>
            </a:prstGeom>
            <a:ln w="12190" cap="rnd">
              <a:solidFill>
                <a:srgbClr val="76B5F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AutoShape 7"/>
            <p:cNvSpPr/>
            <p:nvPr/>
          </p:nvSpPr>
          <p:spPr>
            <a:xfrm>
              <a:off x="0" y="0"/>
              <a:ext cx="1431621" cy="1211122"/>
            </a:xfrm>
            <a:prstGeom prst="rect">
              <a:avLst/>
            </a:prstGeom>
            <a:solidFill>
              <a:srgbClr val="393BE4"/>
            </a:solidFill>
          </p:spPr>
        </p:sp>
        <p:sp>
          <p:nvSpPr>
            <p:cNvPr id="17" name="TextBox 8"/>
            <p:cNvSpPr txBox="1"/>
            <p:nvPr/>
          </p:nvSpPr>
          <p:spPr>
            <a:xfrm>
              <a:off x="1781012" y="54019"/>
              <a:ext cx="4501818" cy="10912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/>
              <a:r>
                <a:rPr lang="ru-RU" sz="1600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ДОКЛАД НА КОНФЕРЕНЦИЯХ РАЗЛИЧНОГО УРОВНЯ</a:t>
              </a:r>
              <a:endPara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TextBox 9"/>
            <p:cNvSpPr txBox="1"/>
            <p:nvPr/>
          </p:nvSpPr>
          <p:spPr>
            <a:xfrm>
              <a:off x="212751" y="128122"/>
              <a:ext cx="1006120" cy="954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ru-RU" sz="28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191</a:t>
              </a:r>
              <a:endPara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AutoShape 10"/>
            <p:cNvSpPr/>
            <p:nvPr/>
          </p:nvSpPr>
          <p:spPr>
            <a:xfrm>
              <a:off x="0" y="2082104"/>
              <a:ext cx="6380364" cy="0"/>
            </a:xfrm>
            <a:prstGeom prst="line">
              <a:avLst/>
            </a:prstGeom>
            <a:ln w="12190" cap="rnd">
              <a:solidFill>
                <a:srgbClr val="76B5F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11"/>
            <p:cNvSpPr/>
            <p:nvPr/>
          </p:nvSpPr>
          <p:spPr>
            <a:xfrm>
              <a:off x="0" y="2100388"/>
              <a:ext cx="1431621" cy="1211122"/>
            </a:xfrm>
            <a:prstGeom prst="rect">
              <a:avLst/>
            </a:prstGeom>
            <a:solidFill>
              <a:srgbClr val="393BE4"/>
            </a:solidFill>
          </p:spPr>
        </p:sp>
        <p:sp>
          <p:nvSpPr>
            <p:cNvPr id="21" name="AutoShape 12"/>
            <p:cNvSpPr/>
            <p:nvPr/>
          </p:nvSpPr>
          <p:spPr>
            <a:xfrm>
              <a:off x="0" y="2094293"/>
              <a:ext cx="6380364" cy="0"/>
            </a:xfrm>
            <a:prstGeom prst="line">
              <a:avLst/>
            </a:prstGeom>
            <a:ln w="12190" cap="rnd">
              <a:solidFill>
                <a:srgbClr val="76B5F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2" name="TextBox 13"/>
            <p:cNvSpPr txBox="1"/>
            <p:nvPr/>
          </p:nvSpPr>
          <p:spPr>
            <a:xfrm>
              <a:off x="1780958" y="2103402"/>
              <a:ext cx="4724317" cy="10912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/>
              <a:r>
                <a:rPr lang="ru-RU" sz="1600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ОЛИМПИАД И КОНКУРСОВ ВСЕРОССИЙСКОГО УРОВНЯ</a:t>
              </a:r>
              <a:endPara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TextBox 14"/>
            <p:cNvSpPr txBox="1"/>
            <p:nvPr/>
          </p:nvSpPr>
          <p:spPr>
            <a:xfrm>
              <a:off x="201076" y="2196949"/>
              <a:ext cx="1006120" cy="954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ru-RU" sz="28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  <a:endPara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AutoShape 15"/>
            <p:cNvSpPr/>
            <p:nvPr/>
          </p:nvSpPr>
          <p:spPr>
            <a:xfrm>
              <a:off x="0" y="7340404"/>
              <a:ext cx="6380364" cy="0"/>
            </a:xfrm>
            <a:prstGeom prst="line">
              <a:avLst/>
            </a:prstGeom>
            <a:ln w="12190" cap="rnd">
              <a:solidFill>
                <a:srgbClr val="76B5F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5" name="AutoShape 16"/>
            <p:cNvSpPr/>
            <p:nvPr/>
          </p:nvSpPr>
          <p:spPr>
            <a:xfrm>
              <a:off x="-32721" y="4020350"/>
              <a:ext cx="1431621" cy="1211122"/>
            </a:xfrm>
            <a:prstGeom prst="rect">
              <a:avLst/>
            </a:prstGeom>
            <a:solidFill>
              <a:srgbClr val="393BE4"/>
            </a:solidFill>
          </p:spPr>
        </p:sp>
        <p:sp>
          <p:nvSpPr>
            <p:cNvPr id="26" name="TextBox 17"/>
            <p:cNvSpPr txBox="1"/>
            <p:nvPr/>
          </p:nvSpPr>
          <p:spPr>
            <a:xfrm>
              <a:off x="201076" y="4172852"/>
              <a:ext cx="1006120" cy="818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ru-RU" sz="24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  <a:endPara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AutoShape 18"/>
            <p:cNvSpPr/>
            <p:nvPr/>
          </p:nvSpPr>
          <p:spPr>
            <a:xfrm>
              <a:off x="0" y="6135377"/>
              <a:ext cx="1431621" cy="1211122"/>
            </a:xfrm>
            <a:prstGeom prst="rect">
              <a:avLst/>
            </a:prstGeom>
            <a:solidFill>
              <a:srgbClr val="393BE4"/>
            </a:solidFill>
          </p:spPr>
        </p:sp>
        <p:sp>
          <p:nvSpPr>
            <p:cNvPr id="28" name="AutoShape 19"/>
            <p:cNvSpPr/>
            <p:nvPr/>
          </p:nvSpPr>
          <p:spPr>
            <a:xfrm>
              <a:off x="0" y="5252206"/>
              <a:ext cx="6380364" cy="0"/>
            </a:xfrm>
            <a:prstGeom prst="line">
              <a:avLst/>
            </a:prstGeom>
            <a:ln w="12190" cap="rnd">
              <a:solidFill>
                <a:srgbClr val="76B5F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9" name="AutoShape 20"/>
            <p:cNvSpPr/>
            <p:nvPr/>
          </p:nvSpPr>
          <p:spPr>
            <a:xfrm>
              <a:off x="0" y="4028894"/>
              <a:ext cx="6380364" cy="0"/>
            </a:xfrm>
            <a:prstGeom prst="line">
              <a:avLst/>
            </a:prstGeom>
            <a:ln w="12190" cap="rnd">
              <a:solidFill>
                <a:srgbClr val="76B5F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0" name="TextBox 21"/>
            <p:cNvSpPr txBox="1"/>
            <p:nvPr/>
          </p:nvSpPr>
          <p:spPr>
            <a:xfrm>
              <a:off x="1781539" y="4071760"/>
              <a:ext cx="4599407" cy="10230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/>
              <a:r>
                <a:rPr lang="ru-RU" sz="1500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ОРГАНИЗОВАННЫХ ОЛИМПИАД И КОНКУРСОВ ДЛЯ ШКОЛЬНИКОВ</a:t>
              </a:r>
              <a:endParaRPr lang="en-US" sz="1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AutoShape 22"/>
            <p:cNvSpPr/>
            <p:nvPr/>
          </p:nvSpPr>
          <p:spPr>
            <a:xfrm>
              <a:off x="0" y="6129282"/>
              <a:ext cx="6380364" cy="0"/>
            </a:xfrm>
            <a:prstGeom prst="line">
              <a:avLst/>
            </a:prstGeom>
            <a:ln w="12190" cap="rnd">
              <a:solidFill>
                <a:srgbClr val="76B5F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2" name="TextBox 23"/>
            <p:cNvSpPr txBox="1"/>
            <p:nvPr/>
          </p:nvSpPr>
          <p:spPr>
            <a:xfrm>
              <a:off x="1851790" y="6468115"/>
              <a:ext cx="4501819" cy="545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/>
              <a:r>
                <a:rPr lang="ru-RU" sz="1600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КРУГЛЫХ СТОЛОВ И ВИКТОРИН</a:t>
              </a:r>
              <a:endParaRPr lang="en-US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TextBox 24"/>
            <p:cNvSpPr txBox="1"/>
            <p:nvPr/>
          </p:nvSpPr>
          <p:spPr>
            <a:xfrm>
              <a:off x="212751" y="6386573"/>
              <a:ext cx="1006120" cy="818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en-US" sz="24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ru-RU" sz="2400" b="1" dirty="0" smtClean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AutoShape 25"/>
            <p:cNvSpPr/>
            <p:nvPr/>
          </p:nvSpPr>
          <p:spPr>
            <a:xfrm>
              <a:off x="0" y="3305416"/>
              <a:ext cx="6380364" cy="0"/>
            </a:xfrm>
            <a:prstGeom prst="line">
              <a:avLst/>
            </a:prstGeom>
            <a:ln w="12190" cap="rnd">
              <a:solidFill>
                <a:srgbClr val="76B5F6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5" name="Freeform 8"/>
          <p:cNvSpPr/>
          <p:nvPr/>
        </p:nvSpPr>
        <p:spPr>
          <a:xfrm>
            <a:off x="1966274" y="126178"/>
            <a:ext cx="1165566" cy="1139596"/>
          </a:xfrm>
          <a:custGeom>
            <a:avLst/>
            <a:gdLst/>
            <a:ahLst/>
            <a:cxnLst/>
            <a:rect l="l" t="t" r="r" b="b"/>
            <a:pathLst>
              <a:path w="2470705" h="2470705">
                <a:moveTo>
                  <a:pt x="0" y="0"/>
                </a:moveTo>
                <a:lnTo>
                  <a:pt x="2470705" y="0"/>
                </a:lnTo>
                <a:lnTo>
                  <a:pt x="2470705" y="2470705"/>
                </a:lnTo>
                <a:lnTo>
                  <a:pt x="0" y="24707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9" name="Объект 8"/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5734582" y="1652588"/>
            <a:ext cx="2996137" cy="319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9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3779912" y="491524"/>
            <a:ext cx="5040560" cy="864096"/>
          </a:xfrm>
        </p:spPr>
        <p:txBody>
          <a:bodyPr/>
          <a:lstStyle/>
          <a:p>
            <a:pPr lvl="0" indent="0"/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ТЕМАТИКА 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МИНИ-ЛЕКЦИЙ</a:t>
            </a:r>
            <a:endParaRPr lang="en-US" sz="280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reeform 8"/>
          <p:cNvSpPr/>
          <p:nvPr/>
        </p:nvSpPr>
        <p:spPr>
          <a:xfrm>
            <a:off x="1907704" y="123478"/>
            <a:ext cx="1234170" cy="1232142"/>
          </a:xfrm>
          <a:custGeom>
            <a:avLst/>
            <a:gdLst/>
            <a:ahLst/>
            <a:cxnLst/>
            <a:rect l="l" t="t" r="r" b="b"/>
            <a:pathLst>
              <a:path w="2470705" h="2470705">
                <a:moveTo>
                  <a:pt x="0" y="0"/>
                </a:moveTo>
                <a:lnTo>
                  <a:pt x="2470705" y="0"/>
                </a:lnTo>
                <a:lnTo>
                  <a:pt x="2470705" y="2470705"/>
                </a:lnTo>
                <a:lnTo>
                  <a:pt x="0" y="24707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12"/>
          <p:cNvSpPr txBox="1"/>
          <p:nvPr/>
        </p:nvSpPr>
        <p:spPr>
          <a:xfrm>
            <a:off x="251520" y="1635646"/>
            <a:ext cx="8712968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24945" lvl="1" indent="-362472">
              <a:buFont typeface="Arial"/>
              <a:buChar char="•"/>
            </a:pPr>
            <a:r>
              <a:rPr lang="en-US" b="1" kern="1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Blockchain-революция</a:t>
            </a:r>
            <a:r>
              <a:rPr lang="en-US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: </a:t>
            </a:r>
            <a:r>
              <a:rPr lang="en-US" b="1" kern="1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всё</a:t>
            </a:r>
            <a:r>
              <a:rPr lang="en-US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 о </a:t>
            </a:r>
            <a:r>
              <a:rPr lang="en-US" b="1" kern="1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криптовалютах</a:t>
            </a:r>
            <a:endParaRPr lang="en-US" b="1" kern="1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Arial Unicode MS" panose="020B0604020202020204" pitchFamily="34" charset="-128"/>
            </a:endParaRPr>
          </a:p>
          <a:p>
            <a:pPr marL="724945" lvl="1" indent="-362472">
              <a:buFont typeface="Arial"/>
              <a:buChar char="•"/>
            </a:pPr>
            <a:r>
              <a:rPr lang="en-US" b="1" kern="1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Информационная</a:t>
            </a:r>
            <a:r>
              <a:rPr lang="en-US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 </a:t>
            </a:r>
            <a:r>
              <a:rPr lang="en-US" b="1" kern="1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безопасность</a:t>
            </a:r>
            <a:r>
              <a:rPr lang="en-US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 </a:t>
            </a:r>
            <a:r>
              <a:rPr lang="en-US" b="1" kern="1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детей</a:t>
            </a:r>
            <a:r>
              <a:rPr lang="en-US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 и </a:t>
            </a:r>
            <a:r>
              <a:rPr lang="en-US" b="1" kern="1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проблемы</a:t>
            </a:r>
            <a:r>
              <a:rPr lang="en-US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 </a:t>
            </a:r>
            <a:r>
              <a:rPr lang="en-US" b="1" kern="1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её</a:t>
            </a:r>
            <a:r>
              <a:rPr lang="en-US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 </a:t>
            </a:r>
            <a:r>
              <a:rPr lang="en-US" b="1" kern="1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обеспечения</a:t>
            </a:r>
            <a:endParaRPr lang="en-US" b="1" kern="1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Arial Unicode MS" panose="020B0604020202020204" pitchFamily="34" charset="-128"/>
            </a:endParaRPr>
          </a:p>
          <a:p>
            <a:pPr marL="724945" lvl="1" indent="-362472">
              <a:buFont typeface="Arial"/>
              <a:buChar char="•"/>
            </a:pPr>
            <a:r>
              <a:rPr lang="en-US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ESG-</a:t>
            </a:r>
            <a:r>
              <a:rPr lang="en-US" b="1" kern="1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принципы</a:t>
            </a:r>
            <a:r>
              <a:rPr lang="en-US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: </a:t>
            </a:r>
            <a:r>
              <a:rPr lang="en-US" b="1" kern="1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дань</a:t>
            </a:r>
            <a:r>
              <a:rPr lang="en-US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 </a:t>
            </a:r>
            <a:r>
              <a:rPr lang="en-US" b="1" kern="1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моде</a:t>
            </a:r>
            <a:r>
              <a:rPr lang="en-US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 </a:t>
            </a:r>
            <a:r>
              <a:rPr lang="en-US" b="1" kern="1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или</a:t>
            </a:r>
            <a:r>
              <a:rPr lang="en-US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 </a:t>
            </a:r>
            <a:r>
              <a:rPr lang="en-US" b="1" kern="1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конкурентные</a:t>
            </a:r>
            <a:r>
              <a:rPr lang="en-US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 </a:t>
            </a:r>
            <a:r>
              <a:rPr lang="en-US" b="1" kern="1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преимущества</a:t>
            </a:r>
            <a:endParaRPr lang="en-US" b="1" kern="1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Arial Unicode MS" panose="020B0604020202020204" pitchFamily="34" charset="-128"/>
            </a:endParaRPr>
          </a:p>
          <a:p>
            <a:pPr marL="724945" lvl="1" indent="-362472">
              <a:buFont typeface="Arial"/>
              <a:buChar char="•"/>
            </a:pPr>
            <a:r>
              <a:rPr lang="en-US" b="1" kern="1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Текущее</a:t>
            </a:r>
            <a:r>
              <a:rPr lang="en-US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 </a:t>
            </a:r>
            <a:r>
              <a:rPr lang="en-US" b="1" kern="1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состояние</a:t>
            </a:r>
            <a:r>
              <a:rPr lang="en-US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 </a:t>
            </a:r>
            <a:r>
              <a:rPr lang="en-US" b="1" kern="1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финансовых</a:t>
            </a:r>
            <a:r>
              <a:rPr lang="en-US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 </a:t>
            </a:r>
            <a:r>
              <a:rPr lang="en-US" b="1" kern="1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рынков</a:t>
            </a:r>
            <a:r>
              <a:rPr lang="en-US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 в </a:t>
            </a:r>
            <a:r>
              <a:rPr lang="en-US" b="1" kern="1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России</a:t>
            </a:r>
            <a:endParaRPr lang="en-US" b="1" kern="1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Arial Unicode MS" panose="020B0604020202020204" pitchFamily="34" charset="-128"/>
            </a:endParaRPr>
          </a:p>
          <a:p>
            <a:pPr marL="724945" lvl="1" indent="-362472">
              <a:buFont typeface="Arial"/>
              <a:buChar char="•"/>
            </a:pPr>
            <a:r>
              <a:rPr lang="en-US" b="1" kern="1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Рынок</a:t>
            </a:r>
            <a:r>
              <a:rPr lang="en-US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 «</a:t>
            </a:r>
            <a:r>
              <a:rPr lang="en-US" b="1" kern="1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зеленых</a:t>
            </a:r>
            <a:r>
              <a:rPr lang="en-US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» </a:t>
            </a:r>
            <a:r>
              <a:rPr lang="en-US" b="1" kern="1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облигаций</a:t>
            </a:r>
            <a:r>
              <a:rPr lang="en-US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 </a:t>
            </a:r>
            <a:endParaRPr lang="ru-RU" b="1" kern="1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Arial Unicode MS" panose="020B0604020202020204" pitchFamily="34" charset="-128"/>
            </a:endParaRPr>
          </a:p>
          <a:p>
            <a:pPr marL="724945" lvl="1" indent="-362472">
              <a:buFont typeface="Arial"/>
              <a:buChar char="•"/>
            </a:pPr>
            <a:r>
              <a:rPr lang="ru-RU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Рынок российских операционных </a:t>
            </a:r>
            <a:r>
              <a:rPr lang="ru-RU" b="1" kern="1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систем</a:t>
            </a:r>
          </a:p>
          <a:p>
            <a:pPr marL="724945" lvl="1" indent="-362472">
              <a:buFont typeface="Arial"/>
              <a:buChar char="•"/>
            </a:pPr>
            <a:r>
              <a:rPr lang="ru-RU" b="1" kern="1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Проблемы и перспективы газификации Забайкальского </a:t>
            </a:r>
            <a:r>
              <a:rPr lang="ru-RU" b="1" kern="1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края</a:t>
            </a:r>
          </a:p>
          <a:p>
            <a:pPr marL="724945" lvl="1" indent="-362472">
              <a:buFont typeface="Arial"/>
              <a:buChar char="•"/>
            </a:pPr>
            <a:r>
              <a:rPr lang="ru-RU" b="1" kern="1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Цифровой рубль: проблемы и перспективы</a:t>
            </a:r>
          </a:p>
          <a:p>
            <a:pPr marL="724945" lvl="1" indent="-362472">
              <a:buFont typeface="Arial"/>
              <a:buChar char="•"/>
            </a:pPr>
            <a:r>
              <a:rPr lang="ru-RU" b="1" kern="1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VPN-сервисы</a:t>
            </a:r>
          </a:p>
          <a:p>
            <a:pPr marL="724945" lvl="1" indent="-362472">
              <a:buFont typeface="Arial"/>
              <a:buChar char="•"/>
            </a:pPr>
            <a:r>
              <a:rPr lang="ru-RU" b="1" kern="1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Arial Unicode MS" panose="020B0604020202020204" pitchFamily="34" charset="-128"/>
              </a:rPr>
              <a:t>ИИ: экономический и юридический аспект</a:t>
            </a:r>
            <a:endParaRPr lang="en-US" b="1" kern="1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825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14695</TotalTime>
  <Words>382</Words>
  <Application>Microsoft Office PowerPoint</Application>
  <PresentationFormat>Экран (16:9)</PresentationFormat>
  <Paragraphs>67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Appdesign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</dc:creator>
  <cp:lastModifiedBy>Анна Михайлова Васильевна</cp:lastModifiedBy>
  <cp:revision>443</cp:revision>
  <cp:lastPrinted>2022-06-06T08:49:15Z</cp:lastPrinted>
  <dcterms:created xsi:type="dcterms:W3CDTF">2019-04-08T11:18:29Z</dcterms:created>
  <dcterms:modified xsi:type="dcterms:W3CDTF">2024-03-11T07:30:34Z</dcterms:modified>
</cp:coreProperties>
</file>